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7"/>
  </p:notesMasterIdLst>
  <p:sldIdLst>
    <p:sldId id="269" r:id="rId2"/>
    <p:sldId id="270" r:id="rId3"/>
    <p:sldId id="258" r:id="rId4"/>
    <p:sldId id="278" r:id="rId5"/>
    <p:sldId id="271" r:id="rId6"/>
    <p:sldId id="283" r:id="rId7"/>
    <p:sldId id="282" r:id="rId8"/>
    <p:sldId id="263" r:id="rId9"/>
    <p:sldId id="279" r:id="rId10"/>
    <p:sldId id="274" r:id="rId11"/>
    <p:sldId id="275" r:id="rId12"/>
    <p:sldId id="276" r:id="rId13"/>
    <p:sldId id="280" r:id="rId14"/>
    <p:sldId id="265" r:id="rId15"/>
    <p:sldId id="277" r:id="rId1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5515" autoAdjust="0"/>
  </p:normalViewPr>
  <p:slideViewPr>
    <p:cSldViewPr snapToGrid="0">
      <p:cViewPr varScale="1">
        <p:scale>
          <a:sx n="67" d="100"/>
          <a:sy n="67" d="100"/>
        </p:scale>
        <p:origin x="129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10.tif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28BB1C9-DE87-4420-803C-37B989DE05FF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3AB705-4EE2-4A38-9D7F-AAE1611DC0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164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0AFCCF-18C3-3B46-9F55-A0381D7FA8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649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This demo will feature</a:t>
            </a:r>
            <a:r>
              <a:rPr lang="en-GB" baseline="0" dirty="0" smtClean="0"/>
              <a:t> the Docker hub, basic Docker commands and running first container.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Docker</a:t>
            </a:r>
            <a:r>
              <a:rPr lang="en-GB" baseline="0" dirty="0" smtClean="0"/>
              <a:t> store is the new iteration of the Docker hub but aimed more at official and commercial images.</a:t>
            </a:r>
          </a:p>
          <a:p>
            <a:endParaRPr lang="en-GB" baseline="0" dirty="0" smtClean="0"/>
          </a:p>
          <a:p>
            <a:r>
              <a:rPr lang="en-GB" baseline="0" dirty="0" smtClean="0"/>
              <a:t>Talk about naming conventions and tags – </a:t>
            </a:r>
            <a:r>
              <a:rPr lang="en-GB" baseline="0" dirty="0" err="1" smtClean="0"/>
              <a:t>ie</a:t>
            </a:r>
            <a:r>
              <a:rPr lang="en-GB" baseline="0" dirty="0" smtClean="0"/>
              <a:t>. No tag = latest.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147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This</a:t>
            </a:r>
            <a:r>
              <a:rPr lang="en-GB" baseline="0" dirty="0" smtClean="0"/>
              <a:t> demo will build your source within a Docker container, save that container as a image with built </a:t>
            </a:r>
            <a:r>
              <a:rPr lang="en-GB" baseline="0" dirty="0" err="1" smtClean="0"/>
              <a:t>artifacts</a:t>
            </a:r>
            <a:r>
              <a:rPr lang="en-GB" baseline="0" dirty="0" smtClean="0"/>
              <a:t> then create a running container from that image. Also link that image up with a database container as well using compose file.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98094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This demo will use Cloudflare Argo</a:t>
            </a:r>
            <a:r>
              <a:rPr lang="en-GB" baseline="0" dirty="0" smtClean="0"/>
              <a:t> Tunnels to expose our local development environment.</a:t>
            </a:r>
            <a:br>
              <a:rPr lang="en-GB" baseline="0" dirty="0" smtClean="0"/>
            </a:br>
            <a:r>
              <a:rPr lang="en-GB" baseline="0" dirty="0" smtClean="0"/>
              <a:t/>
            </a:r>
            <a:br>
              <a:rPr lang="en-GB" baseline="0" dirty="0" smtClean="0"/>
            </a:br>
            <a:r>
              <a:rPr lang="en-GB" baseline="0" dirty="0" smtClean="0"/>
              <a:t>Similar to </a:t>
            </a:r>
            <a:r>
              <a:rPr lang="en-GB" dirty="0" err="1" smtClean="0"/>
              <a:t>Ngrok</a:t>
            </a:r>
            <a:r>
              <a:rPr lang="en-GB" dirty="0" smtClean="0"/>
              <a:t> but with Cloudflare you get their added CDN</a:t>
            </a:r>
            <a:r>
              <a:rPr lang="en-GB" baseline="0" dirty="0" smtClean="0"/>
              <a:t> and security capabilities.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0897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707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3054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727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0AFCCF-18C3-3B46-9F55-A0381D7FA8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42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Fast paced</a:t>
            </a:r>
            <a:r>
              <a:rPr lang="en-GB" baseline="0" dirty="0" smtClean="0"/>
              <a:t> session for beginners, mostly using CLI.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510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Basically</a:t>
            </a:r>
            <a:r>
              <a:rPr lang="en-US" baseline="0" dirty="0" smtClean="0"/>
              <a:t> just a way of packaging an application and dependencies.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Containers are a running instance of an image.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0AFCCF-18C3-3B46-9F55-A0381D7FA84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72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Initially released 2013 with first production release in 2014.</a:t>
            </a:r>
          </a:p>
          <a:p>
            <a:endParaRPr lang="en-US" dirty="0"/>
          </a:p>
          <a:p>
            <a:r>
              <a:rPr lang="en-US" dirty="0"/>
              <a:t>A tool that can package an application and its dependencies in a virtual container that can run on any Linux or Windows OS. Originally for Linux only.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7915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dirty="0"/>
              <a:t>Containers, in general, can help reduce deployment issues as use same images in all environments.</a:t>
            </a:r>
          </a:p>
          <a:p>
            <a:pPr defTabSz="931774">
              <a:defRPr/>
            </a:pPr>
            <a:endParaRPr lang="en-US" dirty="0"/>
          </a:p>
          <a:p>
            <a:pPr defTabSz="931774">
              <a:defRPr/>
            </a:pPr>
            <a:r>
              <a:rPr lang="en-US" dirty="0"/>
              <a:t>Help to reduce human single point of failure, as only some people know how to get an application to work.</a:t>
            </a:r>
          </a:p>
          <a:p>
            <a:pPr defTabSz="931774">
              <a:defRPr/>
            </a:pPr>
            <a:endParaRPr lang="en-US" dirty="0"/>
          </a:p>
          <a:p>
            <a:pPr defTabSz="931774">
              <a:defRPr/>
            </a:pPr>
            <a:r>
              <a:rPr lang="en-US" dirty="0"/>
              <a:t>Only difference is injecting configuration.</a:t>
            </a:r>
          </a:p>
          <a:p>
            <a:endParaRPr lang="en-GB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0AFCCF-18C3-3B46-9F55-A0381D7FA8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423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dirty="0"/>
              <a:t>Snowflakes kill so Docker enforces Configuration As Code as it’s all defined in the Docker file.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Containers are NOT pets. Shoot them when they misbehave! Hell, even for fun!</a:t>
            </a:r>
          </a:p>
          <a:p>
            <a:pPr defTabSz="931774">
              <a:defRPr/>
            </a:pPr>
            <a:endParaRPr lang="en-US" dirty="0"/>
          </a:p>
          <a:p>
            <a:pPr defTabSz="931774">
              <a:defRPr/>
            </a:pPr>
            <a:r>
              <a:rPr lang="en-US" dirty="0" smtClean="0"/>
              <a:t>Chaos monkey from Netflix, randomly kills containers</a:t>
            </a:r>
            <a:r>
              <a:rPr lang="en-US" baseline="0" dirty="0" smtClean="0"/>
              <a:t> to replicate real life events and make sure services are fault tolerant.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0AFCCF-18C3-3B46-9F55-A0381D7FA8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379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 host could be a physical or virtual machine</a:t>
            </a:r>
            <a:r>
              <a:rPr lang="en-GB" baseline="0" dirty="0" smtClean="0"/>
              <a:t> running the Docker engine.</a:t>
            </a:r>
          </a:p>
          <a:p>
            <a:endParaRPr lang="en-GB" baseline="0" dirty="0" smtClean="0"/>
          </a:p>
          <a:p>
            <a:r>
              <a:rPr lang="en-GB" baseline="0" dirty="0" smtClean="0"/>
              <a:t>Advantages of containers are, lightweight footprint, faster start up and more reliable as covered in previous slides. 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237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Download EXE, and goes through install</a:t>
            </a:r>
            <a:r>
              <a:rPr lang="en-GB" baseline="0" dirty="0" smtClean="0"/>
              <a:t> which </a:t>
            </a:r>
            <a:r>
              <a:rPr lang="en-GB" dirty="0" smtClean="0"/>
              <a:t>will enable</a:t>
            </a:r>
            <a:r>
              <a:rPr lang="en-GB" baseline="0" dirty="0" smtClean="0"/>
              <a:t> Hyper-V – for Windows 10 Pro.</a:t>
            </a:r>
          </a:p>
          <a:p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Also need virtualization enabled in BIOS. Can be checked in Task Manager, Processor tab.</a:t>
            </a:r>
          </a:p>
          <a:p>
            <a:endParaRPr lang="en-GB" baseline="0" dirty="0" smtClean="0"/>
          </a:p>
          <a:p>
            <a:r>
              <a:rPr lang="en-GB" baseline="0" dirty="0" smtClean="0"/>
              <a:t>Windows 7, 8 or 10 Home there is Docker Toolbox but legacy product.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AB705-4EE2-4A38-9D7F-AAE1611DC08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492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5929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472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2516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458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GB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6356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248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033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809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913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8212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051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F3EB646D-2F9B-4B18-B31C-DA13B0C31BA2}" type="datetimeFigureOut">
              <a:rPr lang="en-GB" smtClean="0"/>
              <a:t>08/05/2018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n-lt"/>
              </a:defRPr>
            </a:lvl1pPr>
          </a:lstStyle>
          <a:p>
            <a:fld id="{A1F7C3A3-381B-4FAD-860C-55C59803A5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654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tiff"/><Relationship Id="rId4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ocker/communitytools-image2docker-win" TargetMode="External"/><Relationship Id="rId3" Type="http://schemas.openxmlformats.org/officeDocument/2006/relationships/hyperlink" Target="https://docs.docker.com/" TargetMode="External"/><Relationship Id="rId7" Type="http://schemas.openxmlformats.org/officeDocument/2006/relationships/hyperlink" Target="https://marketplace.visualstudio.com/items?itemName=ms-vscs-rm.docker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marketplace.visualstudio.com/items?itemName=PeterJausovec.vscode-docker" TargetMode="External"/><Relationship Id="rId5" Type="http://schemas.openxmlformats.org/officeDocument/2006/relationships/hyperlink" Target="https://dockercon.docker.com/" TargetMode="External"/><Relationship Id="rId10" Type="http://schemas.openxmlformats.org/officeDocument/2006/relationships/hyperlink" Target="https://www.microsoft.com/en-gb/cloud-platform/windows-server-pricing" TargetMode="External"/><Relationship Id="rId4" Type="http://schemas.openxmlformats.org/officeDocument/2006/relationships/hyperlink" Target="https://docs.docker.com/docker-for-windows/install/" TargetMode="External"/><Relationship Id="rId9" Type="http://schemas.openxmlformats.org/officeDocument/2006/relationships/hyperlink" Target="https://github.com/StefanScherer/dockerfiles-window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hropshireDev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ker_(software)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docker-for-windows/install/#start-docker-for-window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604" y="653241"/>
            <a:ext cx="109087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00801" y="822325"/>
            <a:ext cx="5149596" cy="4846228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3661" y="1054100"/>
            <a:ext cx="4382677" cy="4382677"/>
          </a:xfrm>
          <a:prstGeom prst="rect">
            <a:avLst/>
          </a:prstGeom>
        </p:spPr>
      </p:pic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604" y="5756954"/>
            <a:ext cx="109087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9646920" y="5257800"/>
            <a:ext cx="1080904" cy="1080902"/>
            <a:chOff x="9685338" y="4460675"/>
            <a:chExt cx="1080904" cy="1080902"/>
          </a:xfrm>
        </p:grpSpPr>
        <p:sp>
          <p:nvSpPr>
            <p:cNvPr id="19" name="Oval 18"/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0" name="Oval 19"/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13220" y="1054100"/>
            <a:ext cx="4615180" cy="3736099"/>
          </a:xfrm>
        </p:spPr>
        <p:txBody>
          <a:bodyPr anchor="ctr">
            <a:normAutofit fontScale="90000"/>
          </a:bodyPr>
          <a:lstStyle/>
          <a:p>
            <a:r>
              <a:rPr lang="en-US" sz="8000" dirty="0"/>
              <a:t>Docker </a:t>
            </a:r>
            <a:r>
              <a:rPr lang="en-US" sz="8000" dirty="0" smtClean="0"/>
              <a:t>On Windows 101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13220" y="4790199"/>
            <a:ext cx="4615180" cy="668769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rgbClr val="000000"/>
                </a:solidFill>
              </a:rPr>
              <a:t>Ashley Poole</a:t>
            </a:r>
            <a:endParaRPr lang="en-US" sz="2000" dirty="0">
              <a:solidFill>
                <a:srgbClr val="000000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799016" y="5926744"/>
            <a:ext cx="2590919" cy="378449"/>
            <a:chOff x="4799016" y="5952622"/>
            <a:chExt cx="2590919" cy="37844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99016" y="5952622"/>
              <a:ext cx="451374" cy="36712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358481" y="5961739"/>
              <a:ext cx="2031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@</a:t>
              </a:r>
              <a:r>
                <a:rPr lang="en-US" dirty="0" err="1" smtClean="0"/>
                <a:t>AshleyPooleUK</a:t>
              </a:r>
              <a:endParaRPr lang="en-US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664310" y="6336359"/>
            <a:ext cx="5956732" cy="450000"/>
            <a:chOff x="4800390" y="6411739"/>
            <a:chExt cx="5956732" cy="450000"/>
          </a:xfrm>
        </p:grpSpPr>
        <p:pic>
          <p:nvPicPr>
            <p:cNvPr id="1026" name="Picture 2" descr="Image result for github logo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00390" y="6411739"/>
              <a:ext cx="450000" cy="45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/>
            <p:cNvSpPr txBox="1"/>
            <p:nvPr/>
          </p:nvSpPr>
          <p:spPr>
            <a:xfrm>
              <a:off x="5385074" y="6455173"/>
              <a:ext cx="5372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github.com/</a:t>
              </a:r>
              <a:r>
                <a:rPr lang="en-US" dirty="0" err="1"/>
                <a:t>AshleyPoole</a:t>
              </a:r>
              <a:r>
                <a:rPr lang="en-US" dirty="0"/>
                <a:t>/DockerForWindows101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406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67127" y="1225296"/>
            <a:ext cx="9051207" cy="3520440"/>
          </a:xfrm>
        </p:spPr>
        <p:txBody>
          <a:bodyPr/>
          <a:lstStyle/>
          <a:p>
            <a:r>
              <a:rPr lang="en-GB" dirty="0" smtClean="0"/>
              <a:t>Demo 1</a:t>
            </a:r>
            <a:br>
              <a:rPr lang="en-GB" dirty="0" smtClean="0"/>
            </a:br>
            <a:r>
              <a:rPr lang="en-GB" sz="4400" dirty="0" smtClean="0"/>
              <a:t>Docker Basics &amp; Docker Hub</a:t>
            </a:r>
            <a:endParaRPr lang="en-GB" sz="6600" dirty="0"/>
          </a:p>
        </p:txBody>
      </p:sp>
    </p:spTree>
    <p:extLst>
      <p:ext uri="{BB962C8B-B14F-4D97-AF65-F5344CB8AC3E}">
        <p14:creationId xmlns:p14="http://schemas.microsoft.com/office/powerpoint/2010/main" val="121240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67127" y="1225296"/>
            <a:ext cx="9051207" cy="3520440"/>
          </a:xfrm>
        </p:spPr>
        <p:txBody>
          <a:bodyPr/>
          <a:lstStyle/>
          <a:p>
            <a:r>
              <a:rPr lang="en-GB" dirty="0" smtClean="0"/>
              <a:t>Demo 2</a:t>
            </a:r>
            <a:br>
              <a:rPr lang="en-GB" dirty="0" smtClean="0"/>
            </a:br>
            <a:r>
              <a:rPr lang="en-GB" sz="4400" dirty="0" smtClean="0"/>
              <a:t>Packaging your .NET Core application into a container</a:t>
            </a:r>
            <a:endParaRPr lang="en-GB" sz="6600" dirty="0"/>
          </a:p>
        </p:txBody>
      </p:sp>
    </p:spTree>
    <p:extLst>
      <p:ext uri="{BB962C8B-B14F-4D97-AF65-F5344CB8AC3E}">
        <p14:creationId xmlns:p14="http://schemas.microsoft.com/office/powerpoint/2010/main" val="245507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67127" y="1225296"/>
            <a:ext cx="9051207" cy="3520440"/>
          </a:xfrm>
        </p:spPr>
        <p:txBody>
          <a:bodyPr/>
          <a:lstStyle/>
          <a:p>
            <a:r>
              <a:rPr lang="en-GB" dirty="0" smtClean="0"/>
              <a:t>Demo 3</a:t>
            </a:r>
            <a:br>
              <a:rPr lang="en-GB" dirty="0" smtClean="0"/>
            </a:br>
            <a:r>
              <a:rPr lang="en-GB" sz="4400" dirty="0" smtClean="0"/>
              <a:t>Exposing your Docker containers using Cloudflare Argo Tunnels</a:t>
            </a:r>
            <a:endParaRPr lang="en-GB" sz="6600" dirty="0"/>
          </a:p>
        </p:txBody>
      </p:sp>
      <p:pic>
        <p:nvPicPr>
          <p:cNvPr id="2050" name="Picture 2" descr="Image result for cloudfla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98" y="5009874"/>
            <a:ext cx="5038860" cy="1717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2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CONSIDERATIONS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 smtClean="0"/>
              <a:t>Logging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Secrets management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Deployment strategy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Clustering - Docker </a:t>
            </a:r>
            <a:r>
              <a:rPr lang="en-GB" dirty="0"/>
              <a:t>Swarm / Kubernetes / </a:t>
            </a:r>
            <a:r>
              <a:rPr lang="en-GB" dirty="0" err="1" smtClean="0"/>
              <a:t>Mesos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smtClean="0"/>
              <a:t>Load balancing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6143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RESOURCES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919472" cy="397764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sz="2400" dirty="0">
                <a:hlinkClick r:id="rId3"/>
              </a:rPr>
              <a:t>Docker </a:t>
            </a:r>
            <a:r>
              <a:rPr lang="en-US" sz="2400" dirty="0" smtClean="0">
                <a:hlinkClick r:id="rId3"/>
              </a:rPr>
              <a:t>documentation</a:t>
            </a:r>
            <a:endParaRPr lang="en-US" sz="2400" dirty="0"/>
          </a:p>
          <a:p>
            <a:pPr>
              <a:lnSpc>
                <a:spcPct val="160000"/>
              </a:lnSpc>
            </a:pPr>
            <a:r>
              <a:rPr lang="en-GB" sz="2400" dirty="0" smtClean="0">
                <a:hlinkClick r:id="rId4"/>
              </a:rPr>
              <a:t>Docker for Windows Install</a:t>
            </a:r>
            <a:endParaRPr lang="en-GB" sz="2400" dirty="0" smtClean="0"/>
          </a:p>
          <a:p>
            <a:pPr>
              <a:lnSpc>
                <a:spcPct val="160000"/>
              </a:lnSpc>
            </a:pPr>
            <a:r>
              <a:rPr lang="en-GB" sz="2400" dirty="0" err="1" smtClean="0">
                <a:hlinkClick r:id="rId5"/>
              </a:rPr>
              <a:t>DockerCon</a:t>
            </a:r>
            <a:r>
              <a:rPr lang="en-GB" sz="2400" dirty="0" smtClean="0">
                <a:hlinkClick r:id="rId5"/>
              </a:rPr>
              <a:t> videos</a:t>
            </a:r>
            <a:endParaRPr lang="en-GB" sz="2400" dirty="0" smtClean="0"/>
          </a:p>
          <a:p>
            <a:pPr>
              <a:lnSpc>
                <a:spcPct val="160000"/>
              </a:lnSpc>
            </a:pPr>
            <a:r>
              <a:rPr lang="en-GB" sz="2400" dirty="0">
                <a:hlinkClick r:id="rId6"/>
              </a:rPr>
              <a:t>Docker Plugin for VS Code</a:t>
            </a:r>
            <a:endParaRPr lang="en-GB" sz="2400" dirty="0"/>
          </a:p>
          <a:p>
            <a:pPr>
              <a:lnSpc>
                <a:spcPct val="160000"/>
              </a:lnSpc>
            </a:pPr>
            <a:endParaRPr lang="en-GB" sz="24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5260086" cy="397764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GB" sz="2400" dirty="0" smtClean="0">
                <a:hlinkClick r:id="rId7"/>
              </a:rPr>
              <a:t>Docker Plugin for VSTS/TFS</a:t>
            </a:r>
            <a:endParaRPr lang="en-GB" sz="2400" dirty="0" smtClean="0"/>
          </a:p>
          <a:p>
            <a:pPr>
              <a:lnSpc>
                <a:spcPct val="160000"/>
              </a:lnSpc>
            </a:pPr>
            <a:r>
              <a:rPr lang="en-US" sz="2400" dirty="0" smtClean="0">
                <a:hlinkClick r:id="rId8"/>
              </a:rPr>
              <a:t>Image2Docker</a:t>
            </a:r>
            <a:endParaRPr lang="en-US" sz="2400" dirty="0"/>
          </a:p>
          <a:p>
            <a:pPr>
              <a:lnSpc>
                <a:spcPct val="160000"/>
              </a:lnSpc>
            </a:pPr>
            <a:r>
              <a:rPr lang="en-US" sz="2400" dirty="0" smtClean="0">
                <a:hlinkClick r:id="rId9"/>
              </a:rPr>
              <a:t>Stefan Scherer Windows </a:t>
            </a:r>
            <a:r>
              <a:rPr lang="en-US" sz="2400" dirty="0" err="1" smtClean="0">
                <a:hlinkClick r:id="rId9"/>
              </a:rPr>
              <a:t>Dockerfiles</a:t>
            </a:r>
            <a:endParaRPr lang="en-US" sz="2400" dirty="0"/>
          </a:p>
          <a:p>
            <a:pPr>
              <a:lnSpc>
                <a:spcPct val="160000"/>
              </a:lnSpc>
            </a:pPr>
            <a:r>
              <a:rPr lang="en-US" sz="2400" dirty="0">
                <a:hlinkClick r:id="rId10"/>
              </a:rPr>
              <a:t>Windows Server Container </a:t>
            </a:r>
            <a:r>
              <a:rPr lang="en-US" sz="2400" dirty="0" smtClean="0">
                <a:hlinkClick r:id="rId10"/>
              </a:rPr>
              <a:t>licensing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03783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42950" y="1225296"/>
            <a:ext cx="10705338" cy="3520440"/>
          </a:xfrm>
        </p:spPr>
        <p:txBody>
          <a:bodyPr>
            <a:normAutofit/>
          </a:bodyPr>
          <a:lstStyle/>
          <a:p>
            <a:pPr algn="ctr"/>
            <a:r>
              <a:rPr lang="en-GB" sz="6600" dirty="0" smtClean="0"/>
              <a:t>Thank you!</a:t>
            </a:r>
            <a:endParaRPr lang="en-GB" sz="6600" dirty="0"/>
          </a:p>
        </p:txBody>
      </p:sp>
      <p:grpSp>
        <p:nvGrpSpPr>
          <p:cNvPr id="5" name="Group 4"/>
          <p:cNvGrpSpPr/>
          <p:nvPr/>
        </p:nvGrpSpPr>
        <p:grpSpPr>
          <a:xfrm>
            <a:off x="4468621" y="3608542"/>
            <a:ext cx="3253996" cy="523220"/>
            <a:chOff x="5619253" y="3608542"/>
            <a:chExt cx="3253996" cy="52322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19253" y="3686591"/>
              <a:ext cx="451374" cy="367122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6071713" y="3608542"/>
              <a:ext cx="28015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@</a:t>
              </a:r>
              <a:r>
                <a:rPr lang="en-US" sz="2800" dirty="0" err="1" smtClean="0"/>
                <a:t>AshleyPooleUK</a:t>
              </a:r>
              <a:endParaRPr lang="en-US" sz="20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166874" y="5436558"/>
            <a:ext cx="8309949" cy="523220"/>
            <a:chOff x="2652733" y="5679466"/>
            <a:chExt cx="8309949" cy="523220"/>
          </a:xfrm>
        </p:grpSpPr>
        <p:pic>
          <p:nvPicPr>
            <p:cNvPr id="10" name="Picture 2" descr="Image result for github logo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2733" y="5716076"/>
              <a:ext cx="450000" cy="45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3102733" y="5679466"/>
              <a:ext cx="78599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github.com/</a:t>
              </a:r>
              <a:r>
                <a:rPr lang="en-US" sz="2800" dirty="0" err="1"/>
                <a:t>AshleyPoole</a:t>
              </a:r>
              <a:r>
                <a:rPr lang="en-US" sz="2800" dirty="0"/>
                <a:t>/DockerForWindows101</a:t>
              </a:r>
              <a:endParaRPr lang="en-US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166874" y="6010600"/>
            <a:ext cx="8309949" cy="523220"/>
            <a:chOff x="2652733" y="6233412"/>
            <a:chExt cx="8309949" cy="523220"/>
          </a:xfrm>
        </p:grpSpPr>
        <p:pic>
          <p:nvPicPr>
            <p:cNvPr id="1026" name="Picture 2" descr="Image result for www icon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2733" y="6270022"/>
              <a:ext cx="449542" cy="45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3102733" y="6233412"/>
              <a:ext cx="78599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a</a:t>
              </a:r>
              <a:r>
                <a:rPr lang="en-US" sz="2800" dirty="0" smtClean="0"/>
                <a:t>shleypoole.co.uk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9344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653157" y="2854351"/>
            <a:ext cx="3200400" cy="682953"/>
          </a:xfrm>
        </p:spPr>
        <p:txBody>
          <a:bodyPr/>
          <a:lstStyle/>
          <a:p>
            <a:pPr algn="ctr"/>
            <a:r>
              <a:rPr lang="en-US" sz="3600" dirty="0" smtClean="0"/>
              <a:t>BIO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anchor="ctr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/>
            </a:pPr>
            <a:r>
              <a:rPr lang="en-US" sz="2800" dirty="0" smtClean="0"/>
              <a:t>- Senior Software Developer</a:t>
            </a:r>
            <a:br>
              <a:rPr lang="en-US" sz="28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- Site Reliability Engineering Advocate</a:t>
            </a:r>
            <a:br>
              <a:rPr lang="en-US" sz="2800" dirty="0" smtClean="0"/>
            </a:br>
            <a:endParaRPr lang="en-US" sz="280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/>
            </a:pPr>
            <a:endParaRPr lang="en-US" sz="280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/>
            </a:pPr>
            <a:r>
              <a:rPr lang="en-US" sz="2800" dirty="0" smtClean="0"/>
              <a:t>- </a:t>
            </a:r>
            <a:r>
              <a:rPr lang="en-GB" sz="2800" dirty="0" smtClean="0"/>
              <a:t>Co-organiser</a:t>
            </a:r>
            <a:r>
              <a:rPr lang="en-US" sz="2800" dirty="0" smtClean="0"/>
              <a:t> of </a:t>
            </a:r>
            <a:r>
              <a:rPr lang="en-US" sz="2800" dirty="0" smtClean="0">
                <a:hlinkClick r:id="rId3"/>
              </a:rPr>
              <a:t>@</a:t>
            </a:r>
            <a:r>
              <a:rPr lang="en-US" sz="2800" dirty="0" err="1" smtClean="0">
                <a:hlinkClick r:id="rId3"/>
              </a:rPr>
              <a:t>ShropshireDevs</a:t>
            </a:r>
            <a:r>
              <a:rPr lang="en-US" sz="2800" dirty="0" smtClean="0"/>
              <a:t> user group in </a:t>
            </a:r>
            <a:r>
              <a:rPr lang="en-US" sz="2800" dirty="0" err="1" smtClean="0"/>
              <a:t>Shropshire</a:t>
            </a:r>
            <a:r>
              <a:rPr lang="en-US" sz="2800" dirty="0" smtClean="0"/>
              <a:t>, UK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087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SESSION AIM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7" y="2121408"/>
            <a:ext cx="10222129" cy="405079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GB" sz="2800" dirty="0" smtClean="0"/>
              <a:t>Understand what is Docker and why you’d want to use it</a:t>
            </a:r>
          </a:p>
          <a:p>
            <a:pPr>
              <a:lnSpc>
                <a:spcPct val="150000"/>
              </a:lnSpc>
            </a:pPr>
            <a:r>
              <a:rPr lang="en-GB" sz="2800" dirty="0" smtClean="0"/>
              <a:t>How to get started with Docker on Windows</a:t>
            </a:r>
          </a:p>
          <a:p>
            <a:pPr>
              <a:lnSpc>
                <a:spcPct val="150000"/>
              </a:lnSpc>
            </a:pPr>
            <a:r>
              <a:rPr lang="en-GB" sz="2800" dirty="0" smtClean="0"/>
              <a:t>How to put your .NET Core MVC application into a container</a:t>
            </a:r>
          </a:p>
          <a:p>
            <a:pPr>
              <a:lnSpc>
                <a:spcPct val="150000"/>
              </a:lnSpc>
            </a:pPr>
            <a:r>
              <a:rPr lang="en-GB" sz="2800" dirty="0" smtClean="0"/>
              <a:t>How to expose </a:t>
            </a:r>
            <a:r>
              <a:rPr lang="en-GB" sz="2800" dirty="0"/>
              <a:t>your containerised </a:t>
            </a:r>
            <a:r>
              <a:rPr lang="en-GB" sz="2800" dirty="0" smtClean="0"/>
              <a:t>application(s) with Cloudflare Argo Tunnel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282829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36604" y="2327149"/>
            <a:ext cx="3784060" cy="1737360"/>
          </a:xfrm>
        </p:spPr>
        <p:txBody>
          <a:bodyPr anchor="t">
            <a:noAutofit/>
          </a:bodyPr>
          <a:lstStyle/>
          <a:p>
            <a:pPr algn="ctr"/>
            <a:r>
              <a:rPr lang="en-US" sz="3600" dirty="0" smtClean="0"/>
              <a:t>WHAT </a:t>
            </a:r>
            <a:br>
              <a:rPr lang="en-US" sz="3600" dirty="0" smtClean="0"/>
            </a:br>
            <a:r>
              <a:rPr lang="en-US" sz="3600" dirty="0" smtClean="0"/>
              <a:t>ARE CONTAINERS?</a:t>
            </a:r>
            <a:endParaRPr lang="en-US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en-US" sz="3200" dirty="0" smtClean="0"/>
              <a:t>“</a:t>
            </a:r>
            <a:r>
              <a:rPr lang="en-US" sz="2800" dirty="0" smtClean="0"/>
              <a:t>Containers </a:t>
            </a:r>
            <a:r>
              <a:rPr lang="en-US" sz="2800" dirty="0"/>
              <a:t>wrap up a piece of software in a complete filesystem that contains everything it needs to run: code, runtime, system tools, system </a:t>
            </a:r>
            <a:r>
              <a:rPr lang="en-US" sz="2800" dirty="0" smtClean="0"/>
              <a:t>libraries.</a:t>
            </a:r>
            <a:r>
              <a:rPr lang="en-US" sz="3200" dirty="0" smtClean="0"/>
              <a:t>”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1493244" y="6290406"/>
            <a:ext cx="54016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3"/>
              </a:rPr>
              <a:t>https://</a:t>
            </a:r>
            <a:r>
              <a:rPr lang="en-US" dirty="0" err="1" smtClean="0">
                <a:hlinkClick r:id="rId3"/>
              </a:rPr>
              <a:t>en.wikipedia.org</a:t>
            </a:r>
            <a:r>
              <a:rPr lang="en-US" dirty="0" smtClean="0">
                <a:hlinkClick r:id="rId3"/>
              </a:rPr>
              <a:t>/wiki/Docker_(software)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08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5698" y="440635"/>
            <a:ext cx="7334250" cy="5734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03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36604" y="2327149"/>
            <a:ext cx="3784060" cy="1737360"/>
          </a:xfrm>
        </p:spPr>
        <p:txBody>
          <a:bodyPr anchor="t">
            <a:noAutofit/>
          </a:bodyPr>
          <a:lstStyle/>
          <a:p>
            <a:pPr algn="ctr"/>
            <a:r>
              <a:rPr lang="en-US" sz="3600" dirty="0" smtClean="0"/>
              <a:t>HOW CAN DOCKER HELP?</a:t>
            </a:r>
            <a:endParaRPr lang="en-US" sz="3600" dirty="0"/>
          </a:p>
        </p:txBody>
      </p:sp>
      <p:pic>
        <p:nvPicPr>
          <p:cNvPr id="7" name="Picture 2" descr="Disaster Girl - WORKED ON MY MACHINE OPS PROBLEM NO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643" y="990467"/>
            <a:ext cx="6557459" cy="49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693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36604" y="2327149"/>
            <a:ext cx="3784060" cy="1737360"/>
          </a:xfrm>
        </p:spPr>
        <p:txBody>
          <a:bodyPr anchor="t">
            <a:noAutofit/>
          </a:bodyPr>
          <a:lstStyle/>
          <a:p>
            <a:pPr algn="ctr"/>
            <a:r>
              <a:rPr lang="en-US" sz="3600" dirty="0" smtClean="0"/>
              <a:t>MINDSET CHANGES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313944" y="1090026"/>
            <a:ext cx="7684007" cy="480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8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social.technet.microsoft.com/wiki/cfs-filesystemfile.ashx/__key/communityserver-wikis-components-files/00-00-00-00-05/0216.diagra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907"/>
            <a:ext cx="12190885" cy="662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0" y="6625605"/>
            <a:ext cx="1229979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/>
              <a:t>Image credit - https</a:t>
            </a:r>
            <a:r>
              <a:rPr lang="en-GB" sz="1200" dirty="0"/>
              <a:t>://social.technet.microsoft.com/wiki/contents/articles/33664.windows-server-2016-windows-containers-vs-hyper-v-containers.aspx</a:t>
            </a:r>
          </a:p>
        </p:txBody>
      </p:sp>
    </p:spTree>
    <p:extLst>
      <p:ext uri="{BB962C8B-B14F-4D97-AF65-F5344CB8AC3E}">
        <p14:creationId xmlns:p14="http://schemas.microsoft.com/office/powerpoint/2010/main" val="215629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538210" y="2125598"/>
            <a:ext cx="3463290" cy="1954912"/>
          </a:xfrm>
        </p:spPr>
        <p:txBody>
          <a:bodyPr anchor="ctr">
            <a:normAutofit/>
          </a:bodyPr>
          <a:lstStyle/>
          <a:p>
            <a:pPr algn="ctr"/>
            <a:r>
              <a:rPr lang="en-GB" dirty="0" smtClean="0"/>
              <a:t>INSTALLING DOCKER ON WINDOWS </a:t>
            </a:r>
            <a:r>
              <a:rPr lang="en-GB" sz="4200" dirty="0" smtClean="0"/>
              <a:t>10</a:t>
            </a:r>
            <a:endParaRPr lang="en-GB" sz="4200" dirty="0"/>
          </a:p>
        </p:txBody>
      </p:sp>
      <p:sp>
        <p:nvSpPr>
          <p:cNvPr id="7" name="Rectangle 6"/>
          <p:cNvSpPr/>
          <p:nvPr/>
        </p:nvSpPr>
        <p:spPr>
          <a:xfrm>
            <a:off x="321013" y="6374329"/>
            <a:ext cx="85496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hlinkClick r:id="rId3"/>
              </a:rPr>
              <a:t>https://docs.docker.com/docker-for-windows/install/#start-docker-for-windows</a:t>
            </a:r>
            <a:endParaRPr lang="en-GB" sz="1600" dirty="0"/>
          </a:p>
        </p:txBody>
      </p:sp>
      <p:pic>
        <p:nvPicPr>
          <p:cNvPr id="1026" name="Picture 2" descr="Startup information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0400" y="118673"/>
            <a:ext cx="3172732" cy="614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99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Wood Type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C6AE0645-98FF-411B-B0E9-59ABD78A0C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14755</TotalTime>
  <Words>479</Words>
  <Application>Microsoft Office PowerPoint</Application>
  <PresentationFormat>Widescreen</PresentationFormat>
  <Paragraphs>86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Georgia</vt:lpstr>
      <vt:lpstr>Rockwell Extra Bold</vt:lpstr>
      <vt:lpstr>Trebuchet MS</vt:lpstr>
      <vt:lpstr>Wingdings</vt:lpstr>
      <vt:lpstr>Wood Type</vt:lpstr>
      <vt:lpstr>Docker On Windows 101</vt:lpstr>
      <vt:lpstr>BIO</vt:lpstr>
      <vt:lpstr>SESSION AIM</vt:lpstr>
      <vt:lpstr>WHAT  ARE CONTAINERS?</vt:lpstr>
      <vt:lpstr>PowerPoint Presentation</vt:lpstr>
      <vt:lpstr>HOW CAN DOCKER HELP?</vt:lpstr>
      <vt:lpstr>MINDSET CHANGES</vt:lpstr>
      <vt:lpstr>PowerPoint Presentation</vt:lpstr>
      <vt:lpstr>INSTALLING DOCKER ON WINDOWS 10</vt:lpstr>
      <vt:lpstr>Demo 1 Docker Basics &amp; Docker Hub</vt:lpstr>
      <vt:lpstr>Demo 2 Packaging your .NET Core application into a container</vt:lpstr>
      <vt:lpstr>Demo 3 Exposing your Docker containers using Cloudflare Argo Tunnels</vt:lpstr>
      <vt:lpstr>CONSIDERATIONS</vt:lpstr>
      <vt:lpstr>RESOURCES</vt:lpstr>
      <vt:lpstr>Thank you!</vt:lpstr>
    </vt:vector>
  </TitlesOfParts>
  <Company>Protolabs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on Windows 101</dc:title>
  <dc:creator>Ashley Poole</dc:creator>
  <cp:lastModifiedBy>Ashley Poole</cp:lastModifiedBy>
  <cp:revision>53</cp:revision>
  <cp:lastPrinted>2018-05-08T13:23:13Z</cp:lastPrinted>
  <dcterms:created xsi:type="dcterms:W3CDTF">2018-01-31T17:48:09Z</dcterms:created>
  <dcterms:modified xsi:type="dcterms:W3CDTF">2018-05-08T17:49:57Z</dcterms:modified>
</cp:coreProperties>
</file>

<file path=docProps/thumbnail.jpeg>
</file>